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17" r:id="rId1"/>
  </p:sldMasterIdLst>
  <p:notesMasterIdLst>
    <p:notesMasterId r:id="rId4"/>
  </p:notesMasterIdLst>
  <p:handoutMasterIdLst>
    <p:handoutMasterId r:id="rId5"/>
  </p:handoutMasterIdLst>
  <p:sldIdLst>
    <p:sldId id="389" r:id="rId2"/>
    <p:sldId id="379" r:id="rId3"/>
  </p:sldIdLst>
  <p:sldSz cx="7772400" cy="10058400"/>
  <p:notesSz cx="7023100" cy="9309100"/>
  <p:embeddedFontLst>
    <p:embeddedFont>
      <p:font typeface="MarkForMC Nrw O" panose="020B0506020201010104" pitchFamily="34" charset="0"/>
      <p:regular r:id="rId6"/>
      <p:bold r:id="rId7"/>
      <p:italic r:id="rId8"/>
      <p:boldItalic r:id="rId9"/>
    </p:embeddedFont>
    <p:embeddedFont>
      <p:font typeface="PFE Disappearing Font" panose="020B0604020202020204" charset="-128"/>
      <p:regular r:id="rId10"/>
    </p:embeddedFont>
    <p:embeddedFont>
      <p:font typeface="MarkForMC Nrw" panose="020B0604020202020204" charset="0"/>
      <p:regular r:id="rId11"/>
      <p:bold r:id="rId12"/>
      <p:italic r:id="rId13"/>
      <p:boldItalic r:id="rId14"/>
    </p:embeddedFont>
    <p:embeddedFont>
      <p:font typeface="Mark Offc For MC Light" panose="020B0504020101010102" pitchFamily="34" charset="0"/>
      <p:regular r:id="rId15"/>
      <p:italic r:id="rId16"/>
    </p:embeddedFont>
    <p:embeddedFont>
      <p:font typeface="Mark Offc For MC" panose="020B0504020101010102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1pPr>
    <a:lvl2pPr marL="364708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2pPr>
    <a:lvl3pPr marL="729417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3pPr>
    <a:lvl4pPr marL="1094125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4pPr>
    <a:lvl5pPr marL="1458834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5pPr>
    <a:lvl6pPr marL="1823542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6pPr>
    <a:lvl7pPr marL="2188251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7pPr>
    <a:lvl8pPr marL="2552959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8pPr>
    <a:lvl9pPr marL="2917668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36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wen, Sarah" initials="BS" lastIdx="5" clrIdx="0">
    <p:extLst/>
  </p:cmAuthor>
  <p:cmAuthor id="2" name="Berna Ozunal" initials="" lastIdx="3" clrIdx="1"/>
  <p:cmAuthor id="3" name="Amanda Pereira" initials="AP" lastIdx="1" clrIdx="2"/>
  <p:cmAuthor id="4" name="Davies, Candace" initials="DC" lastIdx="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  <a:srgbClr val="E6E6E6"/>
    <a:srgbClr val="918F8A"/>
    <a:srgbClr val="A2A2A2"/>
    <a:srgbClr val="000000"/>
    <a:srgbClr val="171717"/>
    <a:srgbClr val="F7F7F7"/>
    <a:srgbClr val="E55C18"/>
    <a:srgbClr val="7F3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1" autoAdjust="0"/>
    <p:restoredTop sz="87996" autoAdjust="0"/>
  </p:normalViewPr>
  <p:slideViewPr>
    <p:cSldViewPr snapToGrid="0">
      <p:cViewPr varScale="1">
        <p:scale>
          <a:sx n="59" d="100"/>
          <a:sy n="59" d="100"/>
        </p:scale>
        <p:origin x="2323" y="58"/>
      </p:cViewPr>
      <p:guideLst>
        <p:guide orient="horz" pos="6336"/>
        <p:guide pos="2448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3222" y="6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B53C8EB-E3D3-454A-A062-9B9000C8907A}" type="slidenum">
              <a:rPr lang="en-US" smtClean="0">
                <a:latin typeface="Mark Offc For MC" panose="020B0504020101010102" pitchFamily="34" charset="0"/>
              </a:rPr>
              <a:t>‹#›</a:t>
            </a:fld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C014886-8177-8F48-8DD1-251D30A25CE0}" type="datetime4">
              <a:rPr lang="en-US" smtClean="0">
                <a:latin typeface="Mark Offc For MC" panose="020B0504020101010102" pitchFamily="34" charset="0"/>
              </a:rPr>
              <a:t>June 19, 2019</a:t>
            </a:fld>
            <a:endParaRPr lang="en-US" dirty="0">
              <a:latin typeface="Mark Offc For MC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4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fld id="{9D321C93-C6C5-43C9-BDBB-3B3926036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fld id="{65A18438-3151-EA44-9C00-39F45B7F7A9C}" type="datetime4">
              <a:rPr lang="en-US" smtClean="0"/>
              <a:t>June 19, 2019</a:t>
            </a:fld>
            <a:endParaRPr lang="en-US" dirty="0"/>
          </a:p>
        </p:txBody>
      </p:sp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1163638"/>
            <a:ext cx="2425700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977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729417" rtl="0" eaLnBrk="1" latinLnBrk="0" hangingPunct="1">
      <a:defRPr sz="957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1pPr>
    <a:lvl2pPr marL="243139" indent="-243139" algn="l" defTabSz="729417" rtl="0" eaLnBrk="1" latinLnBrk="0" hangingPunct="1">
      <a:buFont typeface="Mark Offc For MC" panose="020B0504020101010102" pitchFamily="34" charset="0"/>
      <a:buChar char="•"/>
      <a:defRPr sz="957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2pPr>
    <a:lvl3pPr marL="432247" indent="-189108" algn="l" defTabSz="729417" rtl="0" eaLnBrk="1" latinLnBrk="0" hangingPunct="1">
      <a:buFont typeface="Mark Offc For MC" panose="020B0504020101010102" pitchFamily="34" charset="0"/>
      <a:buChar char="–"/>
      <a:defRPr sz="957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3pPr>
    <a:lvl4pPr marL="614601" indent="-182354" algn="l" defTabSz="729417" rtl="0" eaLnBrk="1" latinLnBrk="0" hangingPunct="1">
      <a:buFont typeface="Mark Offc For MC" panose="020B0504020101010102" pitchFamily="34" charset="0"/>
      <a:buChar char="•"/>
      <a:defRPr sz="957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4pPr>
    <a:lvl5pPr marL="850986" indent="-243139" algn="l" defTabSz="729417" rtl="0" eaLnBrk="1" latinLnBrk="0" hangingPunct="1">
      <a:buFont typeface="Mark Offc For MC" panose="020B0504020101010102" pitchFamily="34" charset="0"/>
      <a:buChar char="–"/>
      <a:defRPr sz="957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5pPr>
    <a:lvl6pPr marL="1823542" algn="l" defTabSz="729417" rtl="0" eaLnBrk="1" latinLnBrk="0" hangingPunct="1">
      <a:defRPr sz="957" kern="1200">
        <a:solidFill>
          <a:schemeClr val="tx1"/>
        </a:solidFill>
        <a:latin typeface="+mn-lt"/>
        <a:ea typeface="+mn-ea"/>
        <a:cs typeface="+mn-cs"/>
      </a:defRPr>
    </a:lvl6pPr>
    <a:lvl7pPr marL="2188251" algn="l" defTabSz="729417" rtl="0" eaLnBrk="1" latinLnBrk="0" hangingPunct="1">
      <a:defRPr sz="957" kern="1200">
        <a:solidFill>
          <a:schemeClr val="tx1"/>
        </a:solidFill>
        <a:latin typeface="+mn-lt"/>
        <a:ea typeface="+mn-ea"/>
        <a:cs typeface="+mn-cs"/>
      </a:defRPr>
    </a:lvl7pPr>
    <a:lvl8pPr marL="2552959" algn="l" defTabSz="729417" rtl="0" eaLnBrk="1" latinLnBrk="0" hangingPunct="1">
      <a:defRPr sz="957" kern="1200">
        <a:solidFill>
          <a:schemeClr val="tx1"/>
        </a:solidFill>
        <a:latin typeface="+mn-lt"/>
        <a:ea typeface="+mn-ea"/>
        <a:cs typeface="+mn-cs"/>
      </a:defRPr>
    </a:lvl8pPr>
    <a:lvl9pPr marL="2917668" algn="l" defTabSz="729417" rtl="0" eaLnBrk="1" latinLnBrk="0" hangingPunct="1">
      <a:defRPr sz="9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x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774200" cy="24436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52472" y="4463789"/>
            <a:ext cx="7005523" cy="166912"/>
          </a:xfrm>
        </p:spPr>
        <p:txBody>
          <a:bodyPr lIns="91440" tIns="0" bIns="0" anchor="t"/>
          <a:lstStyle>
            <a:lvl1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1pPr>
            <a:lvl2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2pPr>
            <a:lvl3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3pPr>
            <a:lvl4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4pPr>
            <a:lvl5pPr marL="0" indent="0">
              <a:spcAft>
                <a:spcPts val="0"/>
              </a:spcAft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55788" y="4778557"/>
            <a:ext cx="7173712" cy="107362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>
                <a:latin typeface="Mark Offc For MC Light" charset="0"/>
                <a:ea typeface="Mark Offc For MC Light" charset="0"/>
                <a:cs typeface="Mark Offc For MC Light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2pPr>
            <a:lvl3pPr marL="0" indent="0"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3pPr>
            <a:lvl4pPr marL="0" indent="0"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4pPr>
            <a:lvl5pPr marL="0" indent="0"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241508" y="3187149"/>
            <a:ext cx="7187992" cy="928468"/>
          </a:xfrm>
        </p:spPr>
        <p:txBody>
          <a:bodyPr/>
          <a:lstStyle>
            <a:lvl2pPr>
              <a:spcAft>
                <a:spcPts val="0"/>
              </a:spcAft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2pPr>
            <a:lvl3pPr>
              <a:spcAft>
                <a:spcPts val="0"/>
              </a:spcAft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3pPr>
            <a:lvl4pPr>
              <a:spcAft>
                <a:spcPts val="0"/>
              </a:spcAft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4pPr>
            <a:lvl5pPr marL="0" indent="0">
              <a:spcAft>
                <a:spcPts val="0"/>
              </a:spcAft>
              <a:buNone/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651227" y="9740403"/>
            <a:ext cx="1234973" cy="28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 b="0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8490547D-EABE-DD44-9F14-F8634CA7238D}" type="datetime4">
              <a:rPr lang="en-US" kern="0" smtClean="0">
                <a:solidFill>
                  <a:srgbClr val="171717"/>
                </a:solidFill>
              </a:rPr>
              <a:t>June 19, 2019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199757" y="9740403"/>
            <a:ext cx="370241" cy="28575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3AB2DB24-5BB4-4F1B-973E-A10FA63DFB9A}" type="slidenum">
              <a:rPr lang="en-US" kern="0" smtClean="0">
                <a:solidFill>
                  <a:srgbClr val="171717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012862" y="9741421"/>
            <a:ext cx="3060235" cy="285758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r>
              <a:rPr lang="en-US"/>
              <a:t>mastercard pay with rewards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3528" y="4252668"/>
            <a:ext cx="7005523" cy="189283"/>
          </a:xfrm>
        </p:spPr>
        <p:txBody>
          <a:bodyPr/>
          <a:lstStyle>
            <a:lvl1pPr>
              <a:defRPr sz="700" b="1" i="0" cap="all" baseline="0">
                <a:solidFill>
                  <a:schemeClr val="accent1"/>
                </a:solidFill>
                <a:latin typeface="MarkForMC Nrw O" charset="0"/>
                <a:ea typeface="MarkForMC Nrw O" charset="0"/>
                <a:cs typeface="MarkForMC Nrw 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5789" y="6074471"/>
            <a:ext cx="3409226" cy="3597068"/>
          </a:xfrm>
        </p:spPr>
        <p:txBody>
          <a:bodyPr/>
          <a:lstStyle>
            <a:lvl1pPr>
              <a:defRPr sz="2200" b="0" i="0">
                <a:latin typeface="Mark Offc For MC" charset="0"/>
                <a:ea typeface="Mark Offc For MC" charset="0"/>
                <a:cs typeface="Mark Offc For MC" charset="0"/>
              </a:defRPr>
            </a:lvl1pPr>
            <a:lvl2pPr>
              <a:defRPr sz="1600" b="0" i="0">
                <a:latin typeface="Mark Offc For MC" charset="0"/>
                <a:ea typeface="Mark Offc For MC" charset="0"/>
                <a:cs typeface="Mark Offc For MC" charset="0"/>
              </a:defRPr>
            </a:lvl2pPr>
            <a:lvl3pPr>
              <a:spcBef>
                <a:spcPts val="0"/>
              </a:spcBef>
              <a:spcAft>
                <a:spcPts val="425"/>
              </a:spcAft>
              <a:defRPr sz="1400"/>
            </a:lvl3pPr>
            <a:lvl4pPr>
              <a:defRPr sz="1300"/>
            </a:lvl4pPr>
            <a:lvl5pPr marL="182880" indent="-182880">
              <a:buFont typeface="Arial" charset="0"/>
              <a:buChar char="•"/>
              <a:tabLst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020274" y="6074471"/>
            <a:ext cx="3409226" cy="3597068"/>
          </a:xfrm>
        </p:spPr>
        <p:txBody>
          <a:bodyPr/>
          <a:lstStyle>
            <a:lvl1pPr>
              <a:defRPr sz="2200" b="0" i="0">
                <a:latin typeface="Mark Offc For MC" charset="0"/>
                <a:ea typeface="Mark Offc For MC" charset="0"/>
                <a:cs typeface="Mark Offc For MC" charset="0"/>
              </a:defRPr>
            </a:lvl1pPr>
            <a:lvl2pPr>
              <a:defRPr sz="1600" b="0" i="0">
                <a:latin typeface="Mark Offc For MC" charset="0"/>
                <a:ea typeface="Mark Offc For MC" charset="0"/>
                <a:cs typeface="Mark Offc For MC" charset="0"/>
              </a:defRPr>
            </a:lvl2pPr>
            <a:lvl3pPr>
              <a:spcBef>
                <a:spcPts val="0"/>
              </a:spcBef>
              <a:spcAft>
                <a:spcPts val="425"/>
              </a:spcAft>
              <a:defRPr sz="1400"/>
            </a:lvl3pPr>
            <a:lvl4pPr>
              <a:defRPr sz="1300"/>
            </a:lvl4pPr>
            <a:lvl5pPr marL="182880" indent="-182880">
              <a:buFont typeface="Arial" charset="0"/>
              <a:buChar char="•"/>
              <a:tabLst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Legal"/>
          <p:cNvSpPr/>
          <p:nvPr userDrawn="1"/>
        </p:nvSpPr>
        <p:spPr bwMode="gray">
          <a:xfrm>
            <a:off x="7633324" y="6449483"/>
            <a:ext cx="77319" cy="2896236"/>
          </a:xfrm>
          <a:prstGeom prst="rect">
            <a:avLst/>
          </a:prstGeom>
        </p:spPr>
        <p:txBody>
          <a:bodyPr vert="vert270" wrap="none" lIns="68580" tIns="34290" rIns="68580" bIns="34290" rtlCol="0" anchor="ctr"/>
          <a:lstStyle/>
          <a:p>
            <a:pPr lvl="0" algn="l"/>
            <a:r>
              <a:rPr lang="en-US" sz="400" b="0" cap="none" baseline="0" noProof="0" dirty="0">
                <a:solidFill>
                  <a:srgbClr val="A2A2A2"/>
                </a:solidFill>
                <a:latin typeface="Mark Offc For MC" panose="020B0504020101010102" pitchFamily="34" charset="0"/>
              </a:rPr>
              <a:t>©</a:t>
            </a:r>
            <a:r>
              <a:rPr lang="en-US" sz="400" b="0" cap="none" baseline="0" noProof="0" dirty="0" smtClean="0">
                <a:solidFill>
                  <a:srgbClr val="A2A2A2"/>
                </a:solidFill>
                <a:latin typeface="Mark Offc For MC" panose="020B0504020101010102" pitchFamily="34" charset="0"/>
              </a:rPr>
              <a:t>2019 </a:t>
            </a:r>
            <a:r>
              <a:rPr lang="en-US" sz="400" b="0" cap="none" baseline="0" noProof="0" dirty="0">
                <a:solidFill>
                  <a:srgbClr val="A2A2A2"/>
                </a:solidFill>
                <a:latin typeface="Mark Offc For MC" panose="020B0504020101010102" pitchFamily="34" charset="0"/>
              </a:rPr>
              <a:t>Mastercard. Proprietary and Confidential.</a:t>
            </a:r>
            <a:endParaRPr lang="en-US" sz="400" b="0" cap="none" baseline="0" dirty="0">
              <a:solidFill>
                <a:srgbClr val="A2A2A2"/>
              </a:solidFill>
              <a:latin typeface="Mark Offc For MC" panose="020B0504020101010102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5" y="2684014"/>
            <a:ext cx="1745991" cy="30862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935088" y="3202051"/>
            <a:ext cx="4317358" cy="6296887"/>
          </a:xfrm>
        </p:spPr>
        <p:txBody>
          <a:bodyPr/>
          <a:lstStyle>
            <a:lvl1pPr>
              <a:defRPr sz="1400" b="0" i="0">
                <a:latin typeface="Mark Offc For MC"/>
                <a:cs typeface="Mark Offc For MC"/>
              </a:defRPr>
            </a:lvl1pPr>
            <a:lvl2pPr>
              <a:defRPr sz="1100"/>
            </a:lvl2pPr>
            <a:lvl3pPr>
              <a:defRPr sz="1100" b="1" i="0">
                <a:latin typeface="MarkForMC Nrw O" charset="0"/>
                <a:ea typeface="MarkForMC Nrw O" charset="0"/>
                <a:cs typeface="MarkForMC Nrw O" charset="0"/>
              </a:defRPr>
            </a:lvl3pPr>
            <a:lvl4pPr>
              <a:defRPr sz="1050" b="0" i="0">
                <a:latin typeface="MarkForMC Nrw O" charset="0"/>
                <a:ea typeface="MarkForMC Nrw O" charset="0"/>
                <a:cs typeface="MarkForMC Nrw O" charset="0"/>
              </a:defRPr>
            </a:lvl4pPr>
            <a:lvl5pPr>
              <a:defRPr sz="1050" b="0" i="0">
                <a:latin typeface="MarkForMC Nrw O" charset="0"/>
                <a:ea typeface="MarkForMC Nrw O" charset="0"/>
                <a:cs typeface="MarkForMC Nrw 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651227" y="9740403"/>
            <a:ext cx="1234973" cy="28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 b="0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F67487AA-3F09-D447-969F-1C6DA1EC2AC1}" type="datetime4">
              <a:rPr lang="en-US" kern="0" smtClean="0">
                <a:solidFill>
                  <a:srgbClr val="171717"/>
                </a:solidFill>
              </a:rPr>
              <a:t>June 19, 2019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199757" y="9740403"/>
            <a:ext cx="370241" cy="28575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3AB2DB24-5BB4-4F1B-973E-A10FA63DFB9A}" type="slidenum">
              <a:rPr lang="en-US" kern="0" smtClean="0">
                <a:solidFill>
                  <a:srgbClr val="171717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012862" y="9741421"/>
            <a:ext cx="3060235" cy="285758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r>
              <a:rPr lang="en-US"/>
              <a:t>mastercard pay with rewards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55788" y="336543"/>
            <a:ext cx="7004127" cy="18125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700" b="1" i="0" kern="0" cap="all" spc="0">
                <a:solidFill>
                  <a:srgbClr val="F2651B"/>
                </a:solidFill>
                <a:latin typeface="Mark Offc For MC"/>
                <a:cs typeface="Mark Offc For M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8152" y="3202051"/>
            <a:ext cx="2217503" cy="629688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200" b="1" i="0">
                <a:latin typeface="MarkForMC Nrw O" charset="0"/>
                <a:ea typeface="MarkForMC Nrw O" charset="0"/>
                <a:cs typeface="MarkForMC Nrw O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100" b="1" i="0">
                <a:latin typeface="MarkForMC Nrw O" charset="0"/>
                <a:ea typeface="MarkForMC Nrw O" charset="0"/>
                <a:cs typeface="MarkForMC Nrw O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SzPct val="120000"/>
              <a:buFont typeface="Arial"/>
              <a:buNone/>
              <a:defRPr sz="1050" b="0" i="0">
                <a:latin typeface="MarkForMC Nrw O" charset="0"/>
                <a:ea typeface="MarkForMC Nrw O" charset="0"/>
                <a:cs typeface="MarkForMC Nrw O" charset="0"/>
              </a:defRPr>
            </a:lvl3pPr>
            <a:lvl4pPr marL="139700" indent="-13970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SzPct val="120000"/>
              <a:buFont typeface="Arial"/>
              <a:buChar char="•"/>
              <a:tabLst/>
              <a:defRPr sz="1050" b="0" i="0">
                <a:latin typeface="MarkForMC Nrw O" charset="0"/>
                <a:ea typeface="MarkForMC Nrw O" charset="0"/>
                <a:cs typeface="MarkForMC Nrw O" charset="0"/>
              </a:defRPr>
            </a:lvl4pPr>
            <a:lvl5pPr marL="274320" indent="-13716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SzPct val="120000"/>
              <a:tabLst/>
              <a:defRPr sz="1050" b="0" i="0">
                <a:latin typeface="MarkForMC Nrw O" charset="0"/>
                <a:ea typeface="MarkForMC Nrw O" charset="0"/>
                <a:cs typeface="MarkForMC Nrw 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 bwMode="gray">
          <a:xfrm>
            <a:off x="244563" y="808646"/>
            <a:ext cx="7184937" cy="2036275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4213" y="808645"/>
            <a:ext cx="7095287" cy="8537074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4213" y="324371"/>
            <a:ext cx="7095287" cy="26250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651227" y="9740403"/>
            <a:ext cx="1234973" cy="28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 b="0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4D870946-8FB3-5F44-AA46-10769F1056E3}" type="datetime4">
              <a:rPr lang="en-US" kern="0" smtClean="0">
                <a:solidFill>
                  <a:srgbClr val="171717"/>
                </a:solidFill>
              </a:rPr>
              <a:t>June 19, 2019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199757" y="9740403"/>
            <a:ext cx="370241" cy="28575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3AB2DB24-5BB4-4F1B-973E-A10FA63DFB9A}" type="slidenum">
              <a:rPr lang="en-US" kern="0" smtClean="0">
                <a:solidFill>
                  <a:srgbClr val="171717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10" name="Legal"/>
          <p:cNvSpPr/>
          <p:nvPr/>
        </p:nvSpPr>
        <p:spPr bwMode="gray">
          <a:xfrm>
            <a:off x="7633324" y="6449483"/>
            <a:ext cx="77319" cy="2896236"/>
          </a:xfrm>
          <a:prstGeom prst="rect">
            <a:avLst/>
          </a:prstGeom>
        </p:spPr>
        <p:txBody>
          <a:bodyPr vert="vert270" wrap="none" lIns="68580" tIns="34290" rIns="68580" bIns="34290" rtlCol="0" anchor="ctr"/>
          <a:lstStyle/>
          <a:p>
            <a:pPr lvl="0" algn="l"/>
            <a:r>
              <a:rPr lang="en-US" sz="400" b="0" cap="none" baseline="0" noProof="0" dirty="0">
                <a:solidFill>
                  <a:srgbClr val="A2A2A2"/>
                </a:solidFill>
                <a:latin typeface="Mark Offc For MC" panose="020B0504020101010102" pitchFamily="34" charset="0"/>
              </a:rPr>
              <a:t>©</a:t>
            </a:r>
            <a:r>
              <a:rPr lang="en-US" sz="400" b="0" cap="none" baseline="0" noProof="0" dirty="0" smtClean="0">
                <a:solidFill>
                  <a:srgbClr val="A2A2A2"/>
                </a:solidFill>
                <a:latin typeface="Mark Offc For MC" panose="020B0504020101010102" pitchFamily="34" charset="0"/>
              </a:rPr>
              <a:t>2019 </a:t>
            </a:r>
            <a:r>
              <a:rPr lang="en-US" sz="400" b="0" cap="none" baseline="0" noProof="0" dirty="0">
                <a:solidFill>
                  <a:srgbClr val="A2A2A2"/>
                </a:solidFill>
                <a:latin typeface="Mark Offc For MC" panose="020B0504020101010102" pitchFamily="34" charset="0"/>
              </a:rPr>
              <a:t>Mastercard. Proprietary and Confidential.</a:t>
            </a:r>
            <a:endParaRPr lang="en-US" sz="400" b="0" cap="none" baseline="0" dirty="0">
              <a:solidFill>
                <a:srgbClr val="A2A2A2"/>
              </a:solidFill>
              <a:latin typeface="Mark Offc For MC" panose="020B0504020101010102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012862" y="9741421"/>
            <a:ext cx="3060235" cy="285758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r>
              <a:rPr lang="en-US"/>
              <a:t>mastercard pay with rewards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1" y="9755996"/>
            <a:ext cx="1314405" cy="2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5" r:id="rId2"/>
  </p:sldLayoutIdLst>
  <p:hf hdr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200" b="1" kern="1200">
          <a:solidFill>
            <a:schemeClr val="tx1"/>
          </a:solidFill>
          <a:latin typeface="Mark Offc For MC" panose="020B0504020101010102" pitchFamily="34" charset="0"/>
          <a:ea typeface="+mj-ea"/>
          <a:cs typeface="+mj-cs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Mark Offc For MC" panose="020B0504020101010102" pitchFamily="34" charset="0"/>
        <a:buNone/>
        <a:defRPr sz="2500" b="0" i="0" kern="1200">
          <a:solidFill>
            <a:schemeClr val="tx1"/>
          </a:solidFill>
          <a:latin typeface="Mark Offc For MC Light" charset="0"/>
          <a:ea typeface="Mark Offc For MC Light" charset="0"/>
          <a:cs typeface="Mark Offc For MC Light" charset="0"/>
        </a:defRPr>
      </a:lvl1pPr>
      <a:lvl2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Mark Offc For MC" panose="020B0504020101010102" pitchFamily="34" charset="0"/>
        <a:buNone/>
        <a:defRPr sz="1800" b="0" i="0" kern="1200">
          <a:solidFill>
            <a:schemeClr val="tx1"/>
          </a:solidFill>
          <a:latin typeface="Mark Offc For MC" charset="0"/>
          <a:ea typeface="Mark Offc For MC" charset="0"/>
          <a:cs typeface="Mark Offc For MC" charset="0"/>
        </a:defRPr>
      </a:lvl2pPr>
      <a:lvl3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Mark Offc For MC" panose="020B0504020101010102" pitchFamily="34" charset="0"/>
        <a:buNone/>
        <a:defRPr sz="1200" b="1" i="0" kern="1200">
          <a:solidFill>
            <a:schemeClr val="tx1"/>
          </a:solidFill>
          <a:latin typeface="MarkForMC Nrw O" charset="0"/>
          <a:ea typeface="MarkForMC Nrw O" charset="0"/>
          <a:cs typeface="MarkForMC Nrw O" charset="0"/>
        </a:defRPr>
      </a:lvl3pPr>
      <a:lvl4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Font typeface="Mark Offc For MC" panose="020B0504020101010102" pitchFamily="34" charset="0"/>
        <a:buNone/>
        <a:defRPr sz="1100" b="0" i="0" kern="1200">
          <a:solidFill>
            <a:schemeClr val="tx1"/>
          </a:solidFill>
          <a:latin typeface="MarkForMC Nrw O" charset="0"/>
          <a:ea typeface="MarkForMC Nrw O" charset="0"/>
          <a:cs typeface="MarkForMC Nrw O" charset="0"/>
        </a:defRPr>
      </a:lvl4pPr>
      <a:lvl5pPr marL="135000" indent="-135000" algn="l" defTabSz="51433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20000"/>
        <a:buFont typeface="Mark Offc For MC" panose="020B0504020101010102" pitchFamily="34" charset="0"/>
        <a:buChar char="•"/>
        <a:defRPr sz="1100" b="0" i="0" kern="1200">
          <a:solidFill>
            <a:schemeClr val="tx1"/>
          </a:solidFill>
          <a:latin typeface="MarkForMC Nrw O" charset="0"/>
          <a:ea typeface="MarkForMC Nrw O" charset="0"/>
          <a:cs typeface="MarkForMC Nrw O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Mark Offc For MC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Mark Offc For MC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Mark Offc For MC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Mark Offc For MC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5" orient="horz" pos="6092" userDrawn="1">
          <p15:clr>
            <a:srgbClr val="F26B43"/>
          </p15:clr>
        </p15:guide>
        <p15:guide id="6" orient="horz" pos="6239" userDrawn="1">
          <p15:clr>
            <a:srgbClr val="F26B43"/>
          </p15:clr>
        </p15:guide>
        <p15:guide id="7" orient="horz" pos="244" userDrawn="1">
          <p15:clr>
            <a:srgbClr val="F26B43"/>
          </p15:clr>
        </p15:guide>
        <p15:guide id="8" orient="horz" pos="585" userDrawn="1">
          <p15:clr>
            <a:srgbClr val="F26B43"/>
          </p15:clr>
        </p15:guide>
        <p15:guide id="9" pos="4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258050" y="4067025"/>
            <a:ext cx="7171451" cy="1073627"/>
          </a:xfrm>
        </p:spPr>
        <p:txBody>
          <a:bodyPr/>
          <a:lstStyle/>
          <a:p>
            <a:r>
              <a:rPr lang="en-US" dirty="0" smtClean="0"/>
              <a:t>Increasing digital fraud is causing issuers and merchants to lose billions each year in chargebacks while their dispute management costs rise. As a result, the need for greater communication between issuers and merchants is critical. </a:t>
            </a:r>
            <a:r>
              <a:rPr lang="en-CA" dirty="0" err="1" smtClean="0"/>
              <a:t>Mastercom</a:t>
            </a:r>
            <a:r>
              <a:rPr lang="en-CA" dirty="0" smtClean="0"/>
              <a:t> Dispute Resolution resolves disputed claims through collaboration, enabling issuers and merchants to avoid invalid or preventable chargebacks.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241507" y="3187149"/>
            <a:ext cx="7530893" cy="513013"/>
          </a:xfrm>
        </p:spPr>
        <p:txBody>
          <a:bodyPr/>
          <a:lstStyle/>
          <a:p>
            <a:r>
              <a:rPr lang="en-CA" dirty="0" smtClean="0"/>
              <a:t>Keep disputes from becoming chargebacks</a:t>
            </a:r>
            <a:endParaRPr lang="en-CA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Mastercom DISPUTE RESOLUTION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5789" y="3802154"/>
            <a:ext cx="7005523" cy="189283"/>
          </a:xfrm>
        </p:spPr>
        <p:txBody>
          <a:bodyPr/>
          <a:lstStyle/>
          <a:p>
            <a:r>
              <a:rPr lang="en-US" dirty="0" smtClean="0"/>
              <a:t>Mastercom® DISPUTE RESOLUTION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72400" cy="2443675"/>
          </a:xfrm>
          <a:prstGeom prst="rect">
            <a:avLst/>
          </a:prstGeom>
        </p:spPr>
      </p:pic>
      <p:sp>
        <p:nvSpPr>
          <p:cNvPr id="46" name="Presentation Font Embedder no embedded fonts notice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</p:spPr>
        <p:txBody>
          <a:bodyPr wrap="square" lIns="182880" tIns="182880" rIns="182880" bIns="0" rtlCol="0">
            <a:noAutofit/>
          </a:bodyPr>
          <a:lstStyle/>
          <a:p>
            <a:pPr algn="l"/>
            <a:r>
              <a:rPr lang="en-US" sz="1800" dirty="0" smtClean="0">
                <a:solidFill>
                  <a:srgbClr val="7F7F7F"/>
                </a:solidFill>
                <a:latin typeface="PFE Disappearing Font"/>
                <a:cs typeface="PFE Disappearing Font"/>
              </a:rPr>
              <a:t>This presentation contains embedded fonts; however, the PowerPoint version that you are using does not support their display.</a:t>
            </a:r>
          </a:p>
          <a:p>
            <a:pPr algn="l">
              <a:lnSpc>
                <a:spcPct val="110000"/>
              </a:lnSpc>
            </a:pPr>
            <a:r>
              <a:rPr lang="en-US" sz="1000" dirty="0" smtClean="0">
                <a:solidFill>
                  <a:srgbClr val="7F7F7F"/>
                </a:solidFill>
                <a:latin typeface="PFE Disappearing Font"/>
                <a:cs typeface="PFE Disappearing Font"/>
              </a:rPr>
              <a:t>Notice added by Presentation Font Embedder. For more information visit www.presentationfontembedder.com/no-embedded-fonts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PFE Disappearing Font"/>
              <a:cs typeface="PFE Disappearing Font"/>
            </a:endParaRP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241508" y="5715024"/>
            <a:ext cx="3549972" cy="1871477"/>
          </a:xfrm>
        </p:spPr>
        <p:txBody>
          <a:bodyPr/>
          <a:lstStyle/>
          <a:p>
            <a:pPr lvl="3">
              <a:spcAft>
                <a:spcPts val="600"/>
              </a:spcAft>
            </a:pPr>
            <a:r>
              <a:rPr lang="en-CA" sz="1400" b="1" dirty="0" smtClean="0">
                <a:latin typeface="MarkForMC Nrw O" panose="020B0506020201010104" pitchFamily="34" charset="0"/>
              </a:rPr>
              <a:t>Issuers lack access to merchants’ purchase details to resolve disputes</a:t>
            </a:r>
          </a:p>
          <a:p>
            <a:pPr lvl="3">
              <a:spcAft>
                <a:spcPts val="600"/>
              </a:spcAft>
            </a:pPr>
            <a:r>
              <a:rPr lang="en-CA" dirty="0"/>
              <a:t>When cardholders dispute charges on their statement, they </a:t>
            </a:r>
            <a:r>
              <a:rPr lang="en-CA" dirty="0" smtClean="0"/>
              <a:t>typically contact their issuer instead of the merchant</a:t>
            </a:r>
            <a:r>
              <a:rPr lang="en-CA" dirty="0"/>
              <a:t>. </a:t>
            </a:r>
            <a:r>
              <a:rPr lang="en-CA" dirty="0" smtClean="0"/>
              <a:t>However, since merchants maintain the purchase details, issuers often lack </a:t>
            </a:r>
            <a:r>
              <a:rPr lang="en-CA" dirty="0"/>
              <a:t>the </a:t>
            </a:r>
            <a:r>
              <a:rPr lang="en-CA" dirty="0" smtClean="0"/>
              <a:t>necessary information </a:t>
            </a:r>
            <a:r>
              <a:rPr lang="en-CA" dirty="0"/>
              <a:t>to </a:t>
            </a:r>
            <a:r>
              <a:rPr lang="en-CA" dirty="0" smtClean="0"/>
              <a:t>adequately validate and resolve disputes quickly </a:t>
            </a:r>
            <a:r>
              <a:rPr lang="en-CA" dirty="0"/>
              <a:t>and efficiently. </a:t>
            </a:r>
            <a:endParaRPr lang="en-CA" dirty="0">
              <a:latin typeface="MarkForMC Nrw O" panose="020B05060202010101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00278" y="7763801"/>
            <a:ext cx="3491204" cy="556640"/>
          </a:xfrm>
          <a:custGeom>
            <a:avLst/>
            <a:gdLst>
              <a:gd name="connsiteX0" fmla="*/ 0 w 2040927"/>
              <a:gd name="connsiteY0" fmla="*/ 0 h 408185"/>
              <a:gd name="connsiteX1" fmla="*/ 2040927 w 2040927"/>
              <a:gd name="connsiteY1" fmla="*/ 0 h 408185"/>
              <a:gd name="connsiteX2" fmla="*/ 2040927 w 2040927"/>
              <a:gd name="connsiteY2" fmla="*/ 408185 h 408185"/>
              <a:gd name="connsiteX3" fmla="*/ 0 w 2040927"/>
              <a:gd name="connsiteY3" fmla="*/ 408185 h 408185"/>
              <a:gd name="connsiteX4" fmla="*/ 0 w 2040927"/>
              <a:gd name="connsiteY4" fmla="*/ 0 h 40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927" h="408185">
                <a:moveTo>
                  <a:pt x="0" y="0"/>
                </a:moveTo>
                <a:lnTo>
                  <a:pt x="2040927" y="0"/>
                </a:lnTo>
                <a:lnTo>
                  <a:pt x="2040927" y="408185"/>
                </a:lnTo>
                <a:lnTo>
                  <a:pt x="0" y="4081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80" tIns="43180" rIns="43180" bIns="43180" numCol="1" spcCol="1270" anchor="ctr" anchorCtr="0">
            <a:no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endParaRPr lang="en-US" sz="1400" baseline="30000" dirty="0">
              <a:latin typeface="MarkForMC Nrw O" panose="020B05060202010101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9990" y="7818960"/>
            <a:ext cx="98456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$19B</a:t>
            </a:r>
            <a:endParaRPr lang="en-US" sz="1400" baseline="30000" dirty="0">
              <a:latin typeface="+mj-lt"/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4012863" y="5723045"/>
            <a:ext cx="3416638" cy="4082598"/>
          </a:xfrm>
        </p:spPr>
        <p:txBody>
          <a:bodyPr/>
          <a:lstStyle/>
          <a:p>
            <a:pPr lvl="3">
              <a:spcAft>
                <a:spcPts val="600"/>
              </a:spcAft>
            </a:pPr>
            <a:r>
              <a:rPr lang="en-CA" sz="1400" b="1" dirty="0" smtClean="0">
                <a:latin typeface="MarkForMC Nrw O" panose="020B0506020201010104" pitchFamily="34" charset="0"/>
              </a:rPr>
              <a:t>Opening the lines of communication between issuers and merchants</a:t>
            </a:r>
            <a:endParaRPr lang="en-CA" sz="1400" b="1" dirty="0">
              <a:latin typeface="MarkForMC Nrw O" panose="020B0506020201010104" pitchFamily="34" charset="0"/>
            </a:endParaRPr>
          </a:p>
          <a:p>
            <a:pPr lvl="3"/>
            <a:r>
              <a:rPr lang="en-CA" dirty="0" smtClean="0"/>
              <a:t>Mastercom Collaboration bridges communication </a:t>
            </a:r>
            <a:r>
              <a:rPr lang="en-CA" dirty="0"/>
              <a:t>between consumers, issuers, acquirers, and merchants to address friendly-fraud </a:t>
            </a:r>
            <a:r>
              <a:rPr lang="en-CA" dirty="0" smtClean="0"/>
              <a:t>disputes. Integrated into issuer dispute systems, Mastercom Collaboration provides contact between issuers and merchants, enabling merchants to respond to consumer inquiries before funds movement and outside of chargeback cycles.</a:t>
            </a:r>
          </a:p>
          <a:p>
            <a:pPr lvl="3"/>
            <a:endParaRPr lang="en-CA" dirty="0"/>
          </a:p>
          <a:p>
            <a:pPr lvl="3"/>
            <a:r>
              <a:rPr lang="en-CA" dirty="0" smtClean="0"/>
              <a:t>Mastercom Collaboration provides near real-time dispute data visibility, informing merchants with account data insights based on active fraud chargeback activity to support their just-in-time shipping decisions.</a:t>
            </a:r>
          </a:p>
          <a:p>
            <a:pPr fontAlgn="auto"/>
            <a:endParaRPr lang="en-CA" sz="1400" dirty="0">
              <a:latin typeface="MarkForMC Nrw O" panose="020B05060202010101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00277" y="8370442"/>
            <a:ext cx="3491203" cy="556640"/>
          </a:xfrm>
          <a:custGeom>
            <a:avLst/>
            <a:gdLst>
              <a:gd name="connsiteX0" fmla="*/ 0 w 2040927"/>
              <a:gd name="connsiteY0" fmla="*/ 0 h 408185"/>
              <a:gd name="connsiteX1" fmla="*/ 2040927 w 2040927"/>
              <a:gd name="connsiteY1" fmla="*/ 0 h 408185"/>
              <a:gd name="connsiteX2" fmla="*/ 2040927 w 2040927"/>
              <a:gd name="connsiteY2" fmla="*/ 408185 h 408185"/>
              <a:gd name="connsiteX3" fmla="*/ 0 w 2040927"/>
              <a:gd name="connsiteY3" fmla="*/ 408185 h 408185"/>
              <a:gd name="connsiteX4" fmla="*/ 0 w 2040927"/>
              <a:gd name="connsiteY4" fmla="*/ 0 h 40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927" h="408185">
                <a:moveTo>
                  <a:pt x="0" y="0"/>
                </a:moveTo>
                <a:lnTo>
                  <a:pt x="2040927" y="0"/>
                </a:lnTo>
                <a:lnTo>
                  <a:pt x="2040927" y="408185"/>
                </a:lnTo>
                <a:lnTo>
                  <a:pt x="0" y="4081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80" tIns="43180" rIns="43180" bIns="43180" numCol="1" spcCol="1270" anchor="ctr" anchorCtr="0">
            <a:no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endParaRPr lang="en-US" sz="1400" baseline="30000" dirty="0">
              <a:latin typeface="MarkForMC Nrw O" panose="020B05060202010101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7397" y="8446752"/>
            <a:ext cx="251436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en-US" sz="1200" dirty="0">
                <a:solidFill>
                  <a:schemeClr val="tx2"/>
                </a:solidFill>
              </a:rPr>
              <a:t>C</a:t>
            </a:r>
            <a:r>
              <a:rPr lang="en-US" sz="1200" dirty="0" smtClean="0">
                <a:solidFill>
                  <a:schemeClr val="tx2"/>
                </a:solidFill>
              </a:rPr>
              <a:t>onsumers </a:t>
            </a:r>
            <a:r>
              <a:rPr lang="en-US" sz="1200" dirty="0">
                <a:solidFill>
                  <a:schemeClr val="tx2"/>
                </a:solidFill>
              </a:rPr>
              <a:t>contact their bank instead of merchant for a </a:t>
            </a:r>
            <a:r>
              <a:rPr lang="en-US" sz="1200" dirty="0" smtClean="0">
                <a:solidFill>
                  <a:schemeClr val="tx2"/>
                </a:solidFill>
              </a:rPr>
              <a:t>refund</a:t>
            </a:r>
            <a:r>
              <a:rPr lang="en-US" sz="1200" baseline="30000" dirty="0" smtClean="0">
                <a:solidFill>
                  <a:schemeClr val="tx2"/>
                </a:solidFill>
              </a:rPr>
              <a:t>1</a:t>
            </a:r>
            <a:endParaRPr lang="en-US" sz="1200" baseline="30000" dirty="0"/>
          </a:p>
        </p:txBody>
      </p:sp>
      <p:sp>
        <p:nvSpPr>
          <p:cNvPr id="20" name="Rectangle 19"/>
          <p:cNvSpPr/>
          <p:nvPr/>
        </p:nvSpPr>
        <p:spPr>
          <a:xfrm>
            <a:off x="385272" y="8455726"/>
            <a:ext cx="85151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76%</a:t>
            </a:r>
            <a:endParaRPr lang="en-US" sz="1400" baseline="30000" dirty="0">
              <a:latin typeface="+mj-lt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00277" y="8967147"/>
            <a:ext cx="3491203" cy="556640"/>
          </a:xfrm>
          <a:custGeom>
            <a:avLst/>
            <a:gdLst>
              <a:gd name="connsiteX0" fmla="*/ 0 w 2040927"/>
              <a:gd name="connsiteY0" fmla="*/ 0 h 408185"/>
              <a:gd name="connsiteX1" fmla="*/ 2040927 w 2040927"/>
              <a:gd name="connsiteY1" fmla="*/ 0 h 408185"/>
              <a:gd name="connsiteX2" fmla="*/ 2040927 w 2040927"/>
              <a:gd name="connsiteY2" fmla="*/ 408185 h 408185"/>
              <a:gd name="connsiteX3" fmla="*/ 0 w 2040927"/>
              <a:gd name="connsiteY3" fmla="*/ 408185 h 408185"/>
              <a:gd name="connsiteX4" fmla="*/ 0 w 2040927"/>
              <a:gd name="connsiteY4" fmla="*/ 0 h 40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927" h="408185">
                <a:moveTo>
                  <a:pt x="0" y="0"/>
                </a:moveTo>
                <a:lnTo>
                  <a:pt x="2040927" y="0"/>
                </a:lnTo>
                <a:lnTo>
                  <a:pt x="2040927" y="408185"/>
                </a:lnTo>
                <a:lnTo>
                  <a:pt x="0" y="4081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80" tIns="43180" rIns="43180" bIns="43180" numCol="1" spcCol="1270" anchor="ctr" anchorCtr="0">
            <a:no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endParaRPr lang="en-US" sz="1400" baseline="30000" dirty="0">
              <a:latin typeface="MarkForMC Nrw O" panose="020B05060202010101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5882" y="9019055"/>
            <a:ext cx="5790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2X</a:t>
            </a:r>
            <a:endParaRPr lang="en-US" sz="1400" baseline="30000" dirty="0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55184" y="7827442"/>
            <a:ext cx="25362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en-US" sz="1200" dirty="0" err="1" smtClean="0">
                <a:solidFill>
                  <a:schemeClr val="tx2"/>
                </a:solidFill>
              </a:rPr>
              <a:t>eCommerce</a:t>
            </a:r>
            <a:r>
              <a:rPr lang="en-US" sz="1200" dirty="0" smtClean="0">
                <a:solidFill>
                  <a:schemeClr val="tx2"/>
                </a:solidFill>
              </a:rPr>
              <a:t> merchant </a:t>
            </a:r>
            <a:r>
              <a:rPr lang="en-US" sz="1200" dirty="0">
                <a:solidFill>
                  <a:schemeClr val="tx2"/>
                </a:solidFill>
              </a:rPr>
              <a:t>losses and costs due to </a:t>
            </a:r>
            <a:r>
              <a:rPr lang="en-US" sz="1200" dirty="0" smtClean="0">
                <a:solidFill>
                  <a:schemeClr val="tx2"/>
                </a:solidFill>
              </a:rPr>
              <a:t>chargebacks</a:t>
            </a:r>
            <a:r>
              <a:rPr lang="en-US" sz="1200" baseline="30000" dirty="0" smtClean="0">
                <a:solidFill>
                  <a:schemeClr val="tx2"/>
                </a:solidFill>
              </a:rPr>
              <a:t>1</a:t>
            </a:r>
            <a:endParaRPr lang="en-US" sz="1200" baseline="30000" dirty="0">
              <a:latin typeface="MarkForMC Nrw O" panose="020B05060202010101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07397" y="9025911"/>
            <a:ext cx="258408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en-US" sz="1200" dirty="0" smtClean="0">
                <a:solidFill>
                  <a:schemeClr val="tx2"/>
                </a:solidFill>
                <a:latin typeface="MarkForMC Nrw O" panose="020B0506020201010104" pitchFamily="34" charset="0"/>
              </a:rPr>
              <a:t>Chargebacks cost merchants roughly 2X more than the transaction</a:t>
            </a:r>
            <a:r>
              <a:rPr lang="en-US" sz="1200" baseline="30000" dirty="0">
                <a:solidFill>
                  <a:schemeClr val="tx2"/>
                </a:solidFill>
                <a:latin typeface="MarkForMC Nrw O" panose="020B0506020201010104" pitchFamily="34" charset="0"/>
              </a:rPr>
              <a:t>1</a:t>
            </a:r>
            <a:endParaRPr lang="en-US" sz="1200" baseline="30000" dirty="0">
              <a:latin typeface="MarkForMC Nrw O" panose="020B05060202010101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 bwMode="gray">
          <a:xfrm>
            <a:off x="255789" y="9668627"/>
            <a:ext cx="3437943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sz="600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en-CA" sz="600" dirty="0">
                <a:solidFill>
                  <a:schemeClr val="tx1">
                    <a:lumMod val="50000"/>
                    <a:lumOff val="50000"/>
                  </a:schemeClr>
                </a:solidFill>
                <a:cs typeface="MarkForMC Nrw" panose="020B0604020202020204" charset="0"/>
              </a:rPr>
              <a:t>JAVELIN. THE CHARGEBACK TRIANGLE. </a:t>
            </a:r>
            <a:r>
              <a:rPr lang="en-CA" sz="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MarkForMC Nrw" panose="020B0604020202020204" charset="0"/>
              </a:rPr>
              <a:t>2018</a:t>
            </a:r>
            <a:r>
              <a:rPr lang="en-CA" sz="600" dirty="0">
                <a:solidFill>
                  <a:schemeClr val="tx1">
                    <a:lumMod val="50000"/>
                    <a:lumOff val="50000"/>
                  </a:schemeClr>
                </a:solidFill>
                <a:cs typeface="MarkForMC Nrw" panose="020B0604020202020204" charset="0"/>
              </a:rPr>
              <a:t>.</a:t>
            </a:r>
            <a:endParaRPr lang="en-US" sz="600" cap="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0278" y="7763801"/>
            <a:ext cx="3491204" cy="556640"/>
          </a:xfrm>
          <a:custGeom>
            <a:avLst/>
            <a:gdLst>
              <a:gd name="connsiteX0" fmla="*/ 0 w 2040927"/>
              <a:gd name="connsiteY0" fmla="*/ 0 h 408185"/>
              <a:gd name="connsiteX1" fmla="*/ 2040927 w 2040927"/>
              <a:gd name="connsiteY1" fmla="*/ 0 h 408185"/>
              <a:gd name="connsiteX2" fmla="*/ 2040927 w 2040927"/>
              <a:gd name="connsiteY2" fmla="*/ 408185 h 408185"/>
              <a:gd name="connsiteX3" fmla="*/ 0 w 2040927"/>
              <a:gd name="connsiteY3" fmla="*/ 408185 h 408185"/>
              <a:gd name="connsiteX4" fmla="*/ 0 w 2040927"/>
              <a:gd name="connsiteY4" fmla="*/ 0 h 40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927" h="408185">
                <a:moveTo>
                  <a:pt x="0" y="0"/>
                </a:moveTo>
                <a:lnTo>
                  <a:pt x="2040927" y="0"/>
                </a:lnTo>
                <a:lnTo>
                  <a:pt x="2040927" y="408185"/>
                </a:lnTo>
                <a:lnTo>
                  <a:pt x="0" y="4081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80" tIns="43180" rIns="43180" bIns="43180" numCol="1" spcCol="1270" anchor="ctr" anchorCtr="0">
            <a:no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endParaRPr lang="en-US" sz="1400" baseline="30000" dirty="0">
              <a:latin typeface="MarkForMC Nrw O" panose="020B05060202010101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9990" y="7818960"/>
            <a:ext cx="98456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$19B</a:t>
            </a:r>
            <a:endParaRPr lang="en-US" sz="1400" baseline="30000" dirty="0">
              <a:latin typeface="+mj-lt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00277" y="8370442"/>
            <a:ext cx="3491203" cy="556640"/>
          </a:xfrm>
          <a:custGeom>
            <a:avLst/>
            <a:gdLst>
              <a:gd name="connsiteX0" fmla="*/ 0 w 2040927"/>
              <a:gd name="connsiteY0" fmla="*/ 0 h 408185"/>
              <a:gd name="connsiteX1" fmla="*/ 2040927 w 2040927"/>
              <a:gd name="connsiteY1" fmla="*/ 0 h 408185"/>
              <a:gd name="connsiteX2" fmla="*/ 2040927 w 2040927"/>
              <a:gd name="connsiteY2" fmla="*/ 408185 h 408185"/>
              <a:gd name="connsiteX3" fmla="*/ 0 w 2040927"/>
              <a:gd name="connsiteY3" fmla="*/ 408185 h 408185"/>
              <a:gd name="connsiteX4" fmla="*/ 0 w 2040927"/>
              <a:gd name="connsiteY4" fmla="*/ 0 h 40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927" h="408185">
                <a:moveTo>
                  <a:pt x="0" y="0"/>
                </a:moveTo>
                <a:lnTo>
                  <a:pt x="2040927" y="0"/>
                </a:lnTo>
                <a:lnTo>
                  <a:pt x="2040927" y="408185"/>
                </a:lnTo>
                <a:lnTo>
                  <a:pt x="0" y="4081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80" tIns="43180" rIns="43180" bIns="43180" numCol="1" spcCol="1270" anchor="ctr" anchorCtr="0">
            <a:no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endParaRPr lang="en-US" sz="1400" baseline="30000" dirty="0">
              <a:latin typeface="MarkForMC Nrw O" panose="020B05060202010101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7397" y="8446752"/>
            <a:ext cx="251436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en-US" sz="1200" dirty="0" smtClean="0">
                <a:solidFill>
                  <a:schemeClr val="tx2"/>
                </a:solidFill>
              </a:rPr>
              <a:t>US consumers </a:t>
            </a:r>
            <a:r>
              <a:rPr lang="en-US" sz="1200" dirty="0">
                <a:solidFill>
                  <a:schemeClr val="tx2"/>
                </a:solidFill>
              </a:rPr>
              <a:t>contact their bank instead of merchant for a </a:t>
            </a:r>
            <a:r>
              <a:rPr lang="en-US" sz="1200" dirty="0" smtClean="0">
                <a:solidFill>
                  <a:schemeClr val="tx2"/>
                </a:solidFill>
              </a:rPr>
              <a:t>refund</a:t>
            </a:r>
            <a:r>
              <a:rPr lang="en-US" sz="1200" baseline="30000" dirty="0" smtClean="0">
                <a:solidFill>
                  <a:schemeClr val="tx2"/>
                </a:solidFill>
              </a:rPr>
              <a:t>1</a:t>
            </a:r>
            <a:endParaRPr lang="en-US" sz="1200" baseline="30000" dirty="0"/>
          </a:p>
        </p:txBody>
      </p:sp>
      <p:sp>
        <p:nvSpPr>
          <p:cNvPr id="31" name="Rectangle 30"/>
          <p:cNvSpPr/>
          <p:nvPr/>
        </p:nvSpPr>
        <p:spPr>
          <a:xfrm>
            <a:off x="385272" y="8455726"/>
            <a:ext cx="85151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76%</a:t>
            </a:r>
            <a:endParaRPr lang="en-US" sz="1400" baseline="30000" dirty="0">
              <a:latin typeface="+mj-lt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00277" y="8967146"/>
            <a:ext cx="3491203" cy="633214"/>
          </a:xfrm>
          <a:custGeom>
            <a:avLst/>
            <a:gdLst>
              <a:gd name="connsiteX0" fmla="*/ 0 w 2040927"/>
              <a:gd name="connsiteY0" fmla="*/ 0 h 408185"/>
              <a:gd name="connsiteX1" fmla="*/ 2040927 w 2040927"/>
              <a:gd name="connsiteY1" fmla="*/ 0 h 408185"/>
              <a:gd name="connsiteX2" fmla="*/ 2040927 w 2040927"/>
              <a:gd name="connsiteY2" fmla="*/ 408185 h 408185"/>
              <a:gd name="connsiteX3" fmla="*/ 0 w 2040927"/>
              <a:gd name="connsiteY3" fmla="*/ 408185 h 408185"/>
              <a:gd name="connsiteX4" fmla="*/ 0 w 2040927"/>
              <a:gd name="connsiteY4" fmla="*/ 0 h 40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927" h="408185">
                <a:moveTo>
                  <a:pt x="0" y="0"/>
                </a:moveTo>
                <a:lnTo>
                  <a:pt x="2040927" y="0"/>
                </a:lnTo>
                <a:lnTo>
                  <a:pt x="2040927" y="408185"/>
                </a:lnTo>
                <a:lnTo>
                  <a:pt x="0" y="4081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80" tIns="43180" rIns="43180" bIns="43180" numCol="1" spcCol="1270" anchor="ctr" anchorCtr="0">
            <a:no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endParaRPr lang="en-US" sz="1400" baseline="30000" dirty="0">
              <a:latin typeface="MarkForMC Nrw O" panose="020B05060202010101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5882" y="9019055"/>
            <a:ext cx="5790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2X</a:t>
            </a:r>
            <a:endParaRPr lang="en-US" sz="1400" baseline="30000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55184" y="7827442"/>
            <a:ext cx="25362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en-US" sz="1200" dirty="0" smtClean="0">
                <a:solidFill>
                  <a:schemeClr val="tx2"/>
                </a:solidFill>
              </a:rPr>
              <a:t>US </a:t>
            </a:r>
            <a:r>
              <a:rPr lang="en-US" sz="1200" dirty="0" err="1" smtClean="0">
                <a:solidFill>
                  <a:schemeClr val="tx2"/>
                </a:solidFill>
              </a:rPr>
              <a:t>eCommerce</a:t>
            </a:r>
            <a:r>
              <a:rPr lang="en-US" sz="1200" dirty="0" smtClean="0">
                <a:solidFill>
                  <a:schemeClr val="tx2"/>
                </a:solidFill>
              </a:rPr>
              <a:t> merchant </a:t>
            </a:r>
            <a:r>
              <a:rPr lang="en-US" sz="1200" dirty="0">
                <a:solidFill>
                  <a:schemeClr val="tx2"/>
                </a:solidFill>
              </a:rPr>
              <a:t>losses and costs due to </a:t>
            </a:r>
            <a:r>
              <a:rPr lang="en-US" sz="1200" dirty="0" smtClean="0">
                <a:solidFill>
                  <a:schemeClr val="tx2"/>
                </a:solidFill>
              </a:rPr>
              <a:t>chargebacks</a:t>
            </a:r>
            <a:r>
              <a:rPr lang="en-US" sz="1200" baseline="30000" dirty="0" smtClean="0">
                <a:solidFill>
                  <a:schemeClr val="tx2"/>
                </a:solidFill>
              </a:rPr>
              <a:t>1</a:t>
            </a:r>
            <a:endParaRPr lang="en-US" sz="1200" baseline="30000" dirty="0">
              <a:latin typeface="MarkForMC Nrw O" panose="020B05060202010101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07397" y="9005739"/>
            <a:ext cx="263968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en-US" sz="1200" dirty="0" smtClean="0">
                <a:solidFill>
                  <a:schemeClr val="tx2"/>
                </a:solidFill>
                <a:latin typeface="MarkForMC Nrw" panose="020B0604020202020204" charset="0"/>
              </a:rPr>
              <a:t>Chargebacks cost US merchants roughly 2X more than the transaction</a:t>
            </a:r>
            <a:r>
              <a:rPr lang="en-US" sz="1200" baseline="30000" dirty="0">
                <a:solidFill>
                  <a:schemeClr val="tx2"/>
                </a:solidFill>
                <a:latin typeface="MarkForMC Nrw" panose="020B0604020202020204" charset="0"/>
              </a:rPr>
              <a:t>1</a:t>
            </a:r>
            <a:endParaRPr lang="en-US" sz="1200" baseline="30000" dirty="0">
              <a:latin typeface="MarkForMC Nr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0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55526" y="1583924"/>
            <a:ext cx="7110077" cy="3494603"/>
          </a:xfrm>
          <a:custGeom>
            <a:avLst/>
            <a:gdLst>
              <a:gd name="connsiteX0" fmla="*/ 0 w 2040927"/>
              <a:gd name="connsiteY0" fmla="*/ 0 h 408185"/>
              <a:gd name="connsiteX1" fmla="*/ 2040927 w 2040927"/>
              <a:gd name="connsiteY1" fmla="*/ 0 h 408185"/>
              <a:gd name="connsiteX2" fmla="*/ 2040927 w 2040927"/>
              <a:gd name="connsiteY2" fmla="*/ 408185 h 408185"/>
              <a:gd name="connsiteX3" fmla="*/ 0 w 2040927"/>
              <a:gd name="connsiteY3" fmla="*/ 408185 h 408185"/>
              <a:gd name="connsiteX4" fmla="*/ 0 w 2040927"/>
              <a:gd name="connsiteY4" fmla="*/ 0 h 40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927" h="408185">
                <a:moveTo>
                  <a:pt x="0" y="0"/>
                </a:moveTo>
                <a:lnTo>
                  <a:pt x="2040927" y="0"/>
                </a:lnTo>
                <a:lnTo>
                  <a:pt x="2040927" y="408185"/>
                </a:lnTo>
                <a:lnTo>
                  <a:pt x="0" y="4081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80" tIns="43180" rIns="43180" bIns="43180" numCol="1" spcCol="1270" anchor="ctr" anchorCtr="0">
            <a:no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endParaRPr lang="en-US" sz="1400" baseline="30000" dirty="0">
              <a:latin typeface="MarkForMC Nrw O" panose="020B0506020201010104" pitchFamily="34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Mastercom DIPUTE RESOLUTION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Mastercom DISPUTE RESOLUTION</a:t>
            </a:r>
            <a:endParaRPr lang="en-US" dirty="0"/>
          </a:p>
        </p:txBody>
      </p:sp>
      <p:sp>
        <p:nvSpPr>
          <p:cNvPr id="46" name="Content Placeholder 45"/>
          <p:cNvSpPr>
            <a:spLocks noGrp="1"/>
          </p:cNvSpPr>
          <p:nvPr>
            <p:ph idx="1"/>
          </p:nvPr>
        </p:nvSpPr>
        <p:spPr>
          <a:xfrm>
            <a:off x="244564" y="699177"/>
            <a:ext cx="7015351" cy="691124"/>
          </a:xfrm>
        </p:spPr>
        <p:txBody>
          <a:bodyPr/>
          <a:lstStyle/>
          <a:p>
            <a:pPr lvl="1"/>
            <a:r>
              <a:rPr lang="en-CA" dirty="0" smtClean="0">
                <a:latin typeface="Mark Offc For MC Light" panose="020B0504020101010102" pitchFamily="34" charset="0"/>
              </a:rPr>
              <a:t>Avoid chargebacks by sharing near real-time information early in the dispute lifecycle for quick resolution</a:t>
            </a:r>
            <a:endParaRPr lang="en-CA" dirty="0"/>
          </a:p>
        </p:txBody>
      </p:sp>
      <p:sp>
        <p:nvSpPr>
          <p:cNvPr id="140" name="Content Placeholder 11"/>
          <p:cNvSpPr>
            <a:spLocks noGrp="1"/>
          </p:cNvSpPr>
          <p:nvPr>
            <p:ph idx="1"/>
          </p:nvPr>
        </p:nvSpPr>
        <p:spPr>
          <a:xfrm>
            <a:off x="280668" y="5374955"/>
            <a:ext cx="7184936" cy="369088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CA" dirty="0" smtClean="0"/>
              <a:t>Reduce chargebacks and improve the customer experience</a:t>
            </a:r>
            <a:endParaRPr lang="en-CA" dirty="0"/>
          </a:p>
        </p:txBody>
      </p:sp>
      <p:sp>
        <p:nvSpPr>
          <p:cNvPr id="141" name="TextBox 140"/>
          <p:cNvSpPr txBox="1"/>
          <p:nvPr/>
        </p:nvSpPr>
        <p:spPr bwMode="gray">
          <a:xfrm>
            <a:off x="293731" y="6229973"/>
            <a:ext cx="3657720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MarkForMC Nrw O" panose="020B0506020201010104" pitchFamily="34" charset="0"/>
              </a:rPr>
              <a:t>Reduce </a:t>
            </a:r>
            <a:r>
              <a:rPr lang="en-US" sz="1300" dirty="0">
                <a:solidFill>
                  <a:schemeClr val="tx2"/>
                </a:solidFill>
                <a:latin typeface="MarkForMC Nrw O" panose="020B0506020201010104" pitchFamily="34" charset="0"/>
              </a:rPr>
              <a:t>formal chargeback volumes, losses, and associated back-office costs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MarkForMC Nrw O" panose="020B0506020201010104" pitchFamily="34" charset="0"/>
              </a:rPr>
              <a:t>Lessen </a:t>
            </a:r>
            <a:r>
              <a:rPr lang="en-US" sz="1300" dirty="0">
                <a:solidFill>
                  <a:schemeClr val="tx2"/>
                </a:solidFill>
                <a:latin typeface="MarkForMC Nrw O" panose="020B0506020201010104" pitchFamily="34" charset="0"/>
              </a:rPr>
              <a:t>costly chargeback cycles and </a:t>
            </a:r>
            <a:r>
              <a:rPr lang="en-US" sz="1300" dirty="0" smtClean="0">
                <a:solidFill>
                  <a:schemeClr val="tx2"/>
                </a:solidFill>
                <a:latin typeface="MarkForMC Nrw O" panose="020B0506020201010104" pitchFamily="34" charset="0"/>
              </a:rPr>
              <a:t>processing </a:t>
            </a:r>
            <a:r>
              <a:rPr lang="en-US" sz="1300" dirty="0">
                <a:solidFill>
                  <a:schemeClr val="tx2"/>
                </a:solidFill>
                <a:latin typeface="MarkForMC Nrw O" panose="020B0506020201010104" pitchFamily="34" charset="0"/>
              </a:rPr>
              <a:t>time by </a:t>
            </a:r>
            <a:r>
              <a:rPr lang="en-US" sz="1300" dirty="0" smtClean="0">
                <a:solidFill>
                  <a:schemeClr val="tx2"/>
                </a:solidFill>
                <a:latin typeface="MarkForMC Nrw O" panose="020B0506020201010104" pitchFamily="34" charset="0"/>
              </a:rPr>
              <a:t>pre-empting disputes </a:t>
            </a:r>
            <a:r>
              <a:rPr lang="en-US" sz="1300" dirty="0">
                <a:solidFill>
                  <a:schemeClr val="tx2"/>
                </a:solidFill>
                <a:latin typeface="MarkForMC Nrw O" panose="020B0506020201010104" pitchFamily="34" charset="0"/>
              </a:rPr>
              <a:t>from advancing to chargebacks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MarkForMC Nrw O" panose="020B0506020201010104" pitchFamily="34" charset="0"/>
              </a:rPr>
              <a:t>Shorten </a:t>
            </a:r>
            <a:r>
              <a:rPr lang="en-US" sz="1300" dirty="0">
                <a:solidFill>
                  <a:schemeClr val="tx2"/>
                </a:solidFill>
                <a:latin typeface="MarkForMC Nrw O" panose="020B0506020201010104" pitchFamily="34" charset="0"/>
              </a:rPr>
              <a:t>resolution time </a:t>
            </a:r>
            <a:r>
              <a:rPr lang="en-US" sz="1300" dirty="0" smtClean="0">
                <a:solidFill>
                  <a:schemeClr val="tx2"/>
                </a:solidFill>
                <a:latin typeface="MarkForMC Nrw O" panose="020B0506020201010104" pitchFamily="34" charset="0"/>
              </a:rPr>
              <a:t>frames, potentially </a:t>
            </a:r>
            <a:r>
              <a:rPr lang="en-US" sz="1300" dirty="0">
                <a:solidFill>
                  <a:schemeClr val="tx2"/>
                </a:solidFill>
                <a:latin typeface="MarkForMC Nrw O" panose="020B0506020201010104" pitchFamily="34" charset="0"/>
              </a:rPr>
              <a:t>solving </a:t>
            </a:r>
            <a:r>
              <a:rPr lang="en-US" sz="1300" dirty="0" smtClean="0">
                <a:solidFill>
                  <a:schemeClr val="tx2"/>
                </a:solidFill>
                <a:latin typeface="MarkForMC Nrw O" panose="020B0506020201010104" pitchFamily="34" charset="0"/>
              </a:rPr>
              <a:t>disputes </a:t>
            </a:r>
            <a:r>
              <a:rPr lang="en-US" sz="1300" dirty="0">
                <a:solidFill>
                  <a:schemeClr val="tx2"/>
                </a:solidFill>
                <a:latin typeface="MarkForMC Nrw O" panose="020B0506020201010104" pitchFamily="34" charset="0"/>
              </a:rPr>
              <a:t>in hours or days instead of weeks or </a:t>
            </a:r>
            <a:r>
              <a:rPr lang="en-US" sz="1300" dirty="0" smtClean="0">
                <a:solidFill>
                  <a:schemeClr val="tx2"/>
                </a:solidFill>
                <a:latin typeface="MarkForMC Nrw O" panose="020B0506020201010104" pitchFamily="34" charset="0"/>
              </a:rPr>
              <a:t>months</a:t>
            </a:r>
            <a:endParaRPr lang="en-US" sz="1300" dirty="0">
              <a:solidFill>
                <a:schemeClr val="tx2"/>
              </a:solidFill>
              <a:latin typeface="MarkForMC Nrw O" panose="020B05060202010101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 bwMode="gray">
          <a:xfrm>
            <a:off x="3938830" y="6229973"/>
            <a:ext cx="3490668" cy="18004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MarkForMC Nrw O" panose="020B0506020201010104" pitchFamily="34" charset="0"/>
              </a:rPr>
              <a:t>Avoid losses with real-time account data insights and chargeback data visibility that supports just-in-time shipping decisions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MarkForMC Nrw O" panose="020B0506020201010104" pitchFamily="34" charset="0"/>
              </a:rPr>
              <a:t>Reduce costs from third-party service providers</a:t>
            </a:r>
            <a:endParaRPr lang="en-US" sz="1300" dirty="0">
              <a:solidFill>
                <a:schemeClr val="tx2"/>
              </a:solidFill>
              <a:latin typeface="MarkForMC Nrw O" panose="020B0506020201010104" pitchFamily="34" charset="0"/>
            </a:endParaRP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MarkForMC Nrw O" panose="020B0506020201010104" pitchFamily="34" charset="0"/>
              </a:rPr>
              <a:t>Improve the consumer experience and brand loyalty</a:t>
            </a:r>
            <a:endParaRPr lang="en-US" sz="1300" dirty="0">
              <a:solidFill>
                <a:schemeClr val="tx2"/>
              </a:solidFill>
              <a:latin typeface="MarkForMC Nrw O" panose="020B05060202010101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74681" y="5839293"/>
            <a:ext cx="63220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400" b="1" dirty="0" smtClean="0">
                <a:solidFill>
                  <a:schemeClr val="accent1"/>
                </a:solidFill>
                <a:latin typeface="MarkForMC Nrw O" panose="020B0506020201010104" pitchFamily="34" charset="0"/>
              </a:rPr>
              <a:t>Mastercom Collaboration can help financial institutions and  merchants:</a:t>
            </a:r>
            <a:endParaRPr lang="en-US" sz="1400" b="1" dirty="0">
              <a:solidFill>
                <a:schemeClr val="accent1"/>
              </a:solidFill>
              <a:latin typeface="MarkForMC Nrw O" panose="020B05060202010101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 bwMode="gray">
          <a:xfrm>
            <a:off x="256032" y="8795451"/>
            <a:ext cx="5353966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1300" b="1" dirty="0">
                <a:latin typeface="MarkForMC Nrw O" charset="0"/>
                <a:ea typeface="MarkForMC Nrw O" charset="0"/>
                <a:cs typeface="MarkForMC Nrw O" charset="0"/>
              </a:rPr>
              <a:t>For more </a:t>
            </a:r>
            <a:r>
              <a:rPr lang="en-US" sz="1300" b="1" dirty="0" smtClean="0">
                <a:latin typeface="MarkForMC Nrw O" charset="0"/>
                <a:ea typeface="MarkForMC Nrw O" charset="0"/>
                <a:cs typeface="MarkForMC Nrw O" charset="0"/>
              </a:rPr>
              <a:t>information, contact </a:t>
            </a:r>
            <a:r>
              <a:rPr lang="en-US" sz="1300" b="1" dirty="0">
                <a:latin typeface="MarkForMC Nrw O" charset="0"/>
                <a:ea typeface="MarkForMC Nrw O" charset="0"/>
                <a:cs typeface="MarkForMC Nrw O" charset="0"/>
              </a:rPr>
              <a:t>your Mastercard account representative.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92" y="1693349"/>
            <a:ext cx="7295317" cy="31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91458"/>
      </p:ext>
    </p:extLst>
  </p:cSld>
  <p:clrMapOvr>
    <a:masterClrMapping/>
  </p:clrMapOvr>
</p:sld>
</file>

<file path=ppt/theme/theme1.xml><?xml version="1.0" encoding="utf-8"?>
<a:theme xmlns:a="http://schemas.openxmlformats.org/drawingml/2006/main" name="MC_External_Sales_Summary_US_Letter_C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Custom 1">
      <a:majorFont>
        <a:latin typeface="Mark Offc For MC"/>
        <a:ea typeface=""/>
        <a:cs typeface=""/>
      </a:majorFont>
      <a:minorFont>
        <a:latin typeface="MarkForMC Nr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1400" dirty="0" smtClean="0">
            <a:latin typeface="MarkForMC Nrw"/>
            <a:cs typeface="MarkForMC Nrw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_External_Sales_Summary_Dec16.pptx" id="{29555492-8D75-B841-9C7D-218C445AEC52}" vid="{7578248B-BD64-FB4A-B3FD-DAA6D864A161}"/>
    </a:ext>
  </a:extLst>
</a:theme>
</file>

<file path=ppt/theme/theme2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MC_External_Sales_Summary_US_Letter_C</Template>
  <TotalTime>2572</TotalTime>
  <Words>439</Words>
  <Application>Microsoft Office PowerPoint</Application>
  <PresentationFormat>Custom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MarkForMC Nrw O</vt:lpstr>
      <vt:lpstr>PFE Disappearing Font</vt:lpstr>
      <vt:lpstr>MarkForMC Nrw</vt:lpstr>
      <vt:lpstr>Arial</vt:lpstr>
      <vt:lpstr>Mark Offc For MC Light</vt:lpstr>
      <vt:lpstr>Mark Offc For MC</vt:lpstr>
      <vt:lpstr>MC_External_Sales_Summary_US_Letter_C</vt:lpstr>
      <vt:lpstr>Mastercom® DISPUTE RESOLUTION</vt:lpstr>
      <vt:lpstr>Mastercom DISPUTE RESOLUTION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MasterCom Claims Manager Merchant External Summary</dc:title>
  <dc:creator>Kent, Veronica</dc:creator>
  <cp:lastModifiedBy>Davies, Candace</cp:lastModifiedBy>
  <cp:revision>105</cp:revision>
  <cp:lastPrinted>2016-12-20T11:40:55Z</cp:lastPrinted>
  <dcterms:created xsi:type="dcterms:W3CDTF">2017-01-09T21:30:40Z</dcterms:created>
  <dcterms:modified xsi:type="dcterms:W3CDTF">2019-06-19T11:18:03Z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c_template_date">
    <vt:lpwstr>20160927</vt:lpwstr>
  </property>
  <property fmtid="{D5CDD505-2E9C-101B-9397-08002B2CF9AE}" pid="3" name="rev">
    <vt:i4>7</vt:i4>
  </property>
</Properties>
</file>